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12.png" ContentType="image/png"/>
  <Override PartName="/ppt/media/image15.jpeg" ContentType="image/jpeg"/>
  <Override PartName="/ppt/media/image8.png" ContentType="image/png"/>
  <Override PartName="/ppt/media/image13.png" ContentType="image/png"/>
  <Override PartName="/ppt/media/image9.jpeg" ContentType="image/jpeg"/>
  <Override PartName="/ppt/media/image14.jpeg" ContentType="image/jpeg"/>
  <Override PartName="/ppt/media/image10.jpeg" ContentType="image/jpeg"/>
  <Override PartName="/ppt/media/image16.jpeg" ContentType="image/jpeg"/>
  <Override PartName="/ppt/media/image17.png" ContentType="image/png"/>
  <Override PartName="/ppt/media/image18.png" ContentType="image/png"/>
  <Override PartName="/ppt/media/image19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9799300" cy="1116012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7EECD2-A8FC-4C7C-9201-50A144669A8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4E9E34-B63B-496B-8629-8CB0BA23793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6EAAF7-6439-4999-88A4-EAC778E5790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A9CAE0-69F7-482E-90D2-2261D165E66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2B9864-DFC2-4FDF-A93D-BA8884B131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1519E6-6327-4762-B84E-C115FAFC9C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6CFEB2-5C89-468C-87FE-5CD155CB1AE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417C9D-BAF6-48ED-A04B-44EA30A410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A4FAE6-6088-46A3-90C2-668DB5ED7F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3C53FF-9DB8-4FE4-A00F-7F9B6AF57F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03CEB4-9886-4A38-848F-025B6483D1D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18ACC0-3C9F-4ABA-AE26-88C780A0A69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EDF8935-8591-456A-B37A-C91BC9046D5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subTitle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F506AE7-B63A-4F21-A2CC-C46399FD994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A4DA2D1-B02F-42C1-9780-28B8065F766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E8DB5DD-DEED-4391-86FB-3D6971DF83F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B6FCF7-4CBC-48E8-960B-BDA07BDBB6B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ubTitle"/>
          </p:nvPr>
        </p:nvSpPr>
        <p:spPr>
          <a:xfrm>
            <a:off x="1361160" y="594000"/>
            <a:ext cx="17075520" cy="9993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28AAB46-BF9C-4D82-B3F4-FB8C81C277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F8A9237-EFC7-4E60-9E06-D99AD420B6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B2CBDF-1C8E-4A19-88CB-8F27336E11B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97A2C4-2439-4B12-8C52-74CA46BFD33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0E51A3D-D9AC-41C2-AA79-D2216AF70A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5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0FF577-35F0-491B-9533-5BEB2D333B5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70142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/>
          </p:nvPr>
        </p:nvSpPr>
        <p:spPr>
          <a:xfrm>
            <a:off x="13038840" y="261144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5"/>
          <p:cNvSpPr>
            <a:spLocks noGrp="1"/>
          </p:cNvSpPr>
          <p:nvPr>
            <p:ph/>
          </p:nvPr>
        </p:nvSpPr>
        <p:spPr>
          <a:xfrm>
            <a:off x="9896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6"/>
          <p:cNvSpPr>
            <a:spLocks noGrp="1"/>
          </p:cNvSpPr>
          <p:nvPr>
            <p:ph/>
          </p:nvPr>
        </p:nvSpPr>
        <p:spPr>
          <a:xfrm>
            <a:off x="70142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7"/>
          <p:cNvSpPr>
            <a:spLocks noGrp="1"/>
          </p:cNvSpPr>
          <p:nvPr>
            <p:ph/>
          </p:nvPr>
        </p:nvSpPr>
        <p:spPr>
          <a:xfrm>
            <a:off x="13038840" y="5992200"/>
            <a:ext cx="57373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AC9F3DA-7018-4588-BCB1-8382647D6FD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10120320" y="599220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98964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10120320" y="2611440"/>
            <a:ext cx="869544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989640" y="5992200"/>
            <a:ext cx="17818920" cy="3087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Скругленный прямоугольник 5"/>
          <p:cNvSpPr/>
          <p:nvPr/>
        </p:nvSpPr>
        <p:spPr>
          <a:xfrm>
            <a:off x="826920" y="3445920"/>
            <a:ext cx="14364000" cy="5067720"/>
          </a:xfrm>
          <a:prstGeom prst="roundRect">
            <a:avLst>
              <a:gd name="adj" fmla="val 1003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1" name="Рисунок 6" descr=""/>
          <p:cNvPicPr/>
          <p:nvPr/>
        </p:nvPicPr>
        <p:blipFill>
          <a:blip r:embed="rId2"/>
          <a:stretch/>
        </p:blipFill>
        <p:spPr>
          <a:xfrm>
            <a:off x="826920" y="975240"/>
            <a:ext cx="7770960" cy="1902960"/>
          </a:xfrm>
          <a:prstGeom prst="rect">
            <a:avLst/>
          </a:prstGeom>
          <a:ln w="0">
            <a:noFill/>
          </a:ln>
        </p:spPr>
      </p:pic>
      <p:sp>
        <p:nvSpPr>
          <p:cNvPr id="2" name="Скругленный прямоугольник 7"/>
          <p:cNvSpPr/>
          <p:nvPr/>
        </p:nvSpPr>
        <p:spPr>
          <a:xfrm>
            <a:off x="826920" y="8690040"/>
            <a:ext cx="4678560" cy="158256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3" name="Скругленный прямоугольник 8"/>
          <p:cNvSpPr/>
          <p:nvPr/>
        </p:nvSpPr>
        <p:spPr>
          <a:xfrm>
            <a:off x="5669640" y="8690040"/>
            <a:ext cx="4678560" cy="158256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4" name="Скругленный прямоугольник 11"/>
          <p:cNvSpPr/>
          <p:nvPr/>
        </p:nvSpPr>
        <p:spPr>
          <a:xfrm>
            <a:off x="10512360" y="8690040"/>
            <a:ext cx="4678560" cy="1582560"/>
          </a:xfrm>
          <a:prstGeom prst="roundRect">
            <a:avLst>
              <a:gd name="adj" fmla="val 3172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5" name="Рисунок 18" descr=""/>
          <p:cNvPicPr/>
          <p:nvPr/>
        </p:nvPicPr>
        <p:blipFill>
          <a:blip r:embed="rId3"/>
          <a:stretch/>
        </p:blipFill>
        <p:spPr>
          <a:xfrm>
            <a:off x="6158520" y="9082440"/>
            <a:ext cx="3700800" cy="828720"/>
          </a:xfrm>
          <a:prstGeom prst="rect">
            <a:avLst/>
          </a:prstGeom>
          <a:ln w="0">
            <a:noFill/>
          </a:ln>
        </p:spPr>
      </p:pic>
      <p:pic>
        <p:nvPicPr>
          <p:cNvPr id="6" name="Рисунок 19" descr=""/>
          <p:cNvPicPr/>
          <p:nvPr/>
        </p:nvPicPr>
        <p:blipFill>
          <a:blip r:embed="rId4"/>
          <a:stretch/>
        </p:blipFill>
        <p:spPr>
          <a:xfrm>
            <a:off x="10991880" y="9144720"/>
            <a:ext cx="3719880" cy="65700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2" descr=""/>
          <p:cNvPicPr/>
          <p:nvPr/>
        </p:nvPicPr>
        <p:blipFill>
          <a:blip r:embed="rId5"/>
          <a:stretch/>
        </p:blipFill>
        <p:spPr>
          <a:xfrm>
            <a:off x="946800" y="8628120"/>
            <a:ext cx="4438800" cy="17377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61160" y="594000"/>
            <a:ext cx="1707552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ftr" idx="1"/>
          </p:nvPr>
        </p:nvSpPr>
        <p:spPr>
          <a:xfrm>
            <a:off x="6558480" y="10343880"/>
            <a:ext cx="668088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sldNum" idx="2"/>
          </p:nvPr>
        </p:nvSpPr>
        <p:spPr>
          <a:xfrm>
            <a:off x="13983120" y="10343880"/>
            <a:ext cx="445356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59C6DEBD-306F-4908-8FFD-2D2537F96DF6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dt" idx="3"/>
          </p:nvPr>
        </p:nvSpPr>
        <p:spPr>
          <a:xfrm>
            <a:off x="1361160" y="10343880"/>
            <a:ext cx="445356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1" descr=""/>
          <p:cNvPicPr/>
          <p:nvPr/>
        </p:nvPicPr>
        <p:blipFill>
          <a:blip r:embed="rId2"/>
          <a:stretch/>
        </p:blipFill>
        <p:spPr>
          <a:xfrm>
            <a:off x="12004200" y="5671080"/>
            <a:ext cx="7240320" cy="10982880"/>
          </a:xfrm>
          <a:prstGeom prst="rect">
            <a:avLst/>
          </a:prstGeom>
          <a:ln w="0">
            <a:noFill/>
          </a:ln>
        </p:spPr>
      </p:pic>
      <p:grpSp>
        <p:nvGrpSpPr>
          <p:cNvPr id="88" name="Группа 2"/>
          <p:cNvGrpSpPr/>
          <p:nvPr/>
        </p:nvGrpSpPr>
        <p:grpSpPr>
          <a:xfrm>
            <a:off x="826920" y="3550680"/>
            <a:ext cx="10508760" cy="4943520"/>
            <a:chOff x="826920" y="3550680"/>
            <a:chExt cx="10508760" cy="4943520"/>
          </a:xfrm>
        </p:grpSpPr>
        <p:sp>
          <p:nvSpPr>
            <p:cNvPr id="89" name="Скругленный прямоугольник 3"/>
            <p:cNvSpPr/>
            <p:nvPr/>
          </p:nvSpPr>
          <p:spPr>
            <a:xfrm>
              <a:off x="826920" y="3550680"/>
              <a:ext cx="9846720" cy="4943520"/>
            </a:xfrm>
            <a:prstGeom prst="roundRect">
              <a:avLst>
                <a:gd name="adj" fmla="val 9740"/>
              </a:avLst>
            </a:prstGeom>
            <a:noFill/>
            <a:ln w="38100">
              <a:solidFill>
                <a:srgbClr val="ffd9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  <a:ea typeface="DejaVu Sans"/>
              </a:endParaRPr>
            </a:p>
          </p:txBody>
        </p:sp>
        <p:sp>
          <p:nvSpPr>
            <p:cNvPr id="90" name="Прямоугольник 4"/>
            <p:cNvSpPr/>
            <p:nvPr/>
          </p:nvSpPr>
          <p:spPr>
            <a:xfrm>
              <a:off x="10519200" y="5807520"/>
              <a:ext cx="325800" cy="429840"/>
            </a:xfrm>
            <a:prstGeom prst="rect">
              <a:avLst/>
            </a:prstGeom>
            <a:solidFill>
              <a:srgbClr val="0040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  <a:ea typeface="DejaVu Sans"/>
              </a:endParaRPr>
            </a:p>
          </p:txBody>
        </p:sp>
        <p:cxnSp>
          <p:nvCxnSpPr>
            <p:cNvPr id="91" name="Прямая соединительная линия 5"/>
            <p:cNvCxnSpPr/>
            <p:nvPr/>
          </p:nvCxnSpPr>
          <p:spPr>
            <a:xfrm>
              <a:off x="10674000" y="6246360"/>
              <a:ext cx="662040" cy="669240"/>
            </a:xfrm>
            <a:prstGeom prst="straightConnector1">
              <a:avLst/>
            </a:prstGeom>
            <a:ln cap="rnd" w="38100">
              <a:solidFill>
                <a:srgbClr val="ffd900"/>
              </a:solidFill>
              <a:round/>
            </a:ln>
          </p:spPr>
        </p:cxnSp>
      </p:grp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ftr" idx="4"/>
          </p:nvPr>
        </p:nvSpPr>
        <p:spPr>
          <a:xfrm>
            <a:off x="6558480" y="10343880"/>
            <a:ext cx="668088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ldNum" idx="5"/>
          </p:nvPr>
        </p:nvSpPr>
        <p:spPr>
          <a:xfrm>
            <a:off x="13983120" y="10343880"/>
            <a:ext cx="445356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24BA695D-3F5F-4AAA-BF58-A9D4B0043CBA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dt" idx="6"/>
          </p:nvPr>
        </p:nvSpPr>
        <p:spPr>
          <a:xfrm>
            <a:off x="1361160" y="10343880"/>
            <a:ext cx="4453560" cy="59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title"/>
          </p:nvPr>
        </p:nvSpPr>
        <p:spPr>
          <a:xfrm>
            <a:off x="989640" y="444960"/>
            <a:ext cx="17818920" cy="18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989640" y="2611440"/>
            <a:ext cx="17818920" cy="647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6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6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1080000" y="3600000"/>
            <a:ext cx="13260240" cy="215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ts val="8399"/>
              </a:lnSpc>
              <a:buNone/>
              <a:tabLst>
                <a:tab algn="l" pos="0"/>
              </a:tabLst>
            </a:pPr>
            <a:r>
              <a:rPr b="0" lang="ru-RU" sz="96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 </a:t>
            </a:r>
            <a:r>
              <a:rPr b="0" lang="ru-RU" sz="72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Автор</a:t>
            </a:r>
            <a:r>
              <a:rPr b="0" lang="en-US" sz="72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:</a:t>
            </a:r>
            <a:endParaRPr b="0" lang="ru-RU" sz="7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1080000" y="6300000"/>
            <a:ext cx="14038920" cy="19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lnSpc>
                <a:spcPts val="4201"/>
              </a:lnSpc>
              <a:buNone/>
              <a:tabLst>
                <a:tab algn="l" pos="0"/>
              </a:tabLst>
            </a:pPr>
            <a:r>
              <a:rPr b="0" lang="ru-RU" sz="7200" spc="-1" strike="noStrike">
                <a:solidFill>
                  <a:srgbClr val="1a1919"/>
                </a:solidFill>
                <a:latin typeface="Inter"/>
                <a:ea typeface="Inter"/>
              </a:rPr>
              <a:t>Максимова Анна Юрьевна</a:t>
            </a:r>
            <a:endParaRPr b="0" lang="ru-RU" sz="7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9" name="Скругленный прямоугольник 5"/>
          <p:cNvSpPr/>
          <p:nvPr/>
        </p:nvSpPr>
        <p:spPr>
          <a:xfrm>
            <a:off x="10813320" y="8930520"/>
            <a:ext cx="4094280" cy="1144800"/>
          </a:xfrm>
          <a:prstGeom prst="roundRect">
            <a:avLst>
              <a:gd name="adj" fmla="val 2916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50" name="Скругленный прямоугольник 6"/>
          <p:cNvSpPr/>
          <p:nvPr/>
        </p:nvSpPr>
        <p:spPr>
          <a:xfrm>
            <a:off x="582480" y="720000"/>
            <a:ext cx="15436800" cy="2519280"/>
          </a:xfrm>
          <a:prstGeom prst="roundRect">
            <a:avLst>
              <a:gd name="adj" fmla="val 7585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ru-RU" sz="16600" spc="-1" strike="noStrike">
                <a:solidFill>
                  <a:schemeClr val="lt1"/>
                </a:solidFill>
                <a:latin typeface="Calibri"/>
                <a:ea typeface="DejaVu Sans"/>
              </a:rPr>
              <a:t> </a:t>
            </a:r>
            <a:r>
              <a:rPr b="0" lang="ru-RU" sz="9600" spc="-1" strike="noStrike">
                <a:solidFill>
                  <a:schemeClr val="lt1"/>
                </a:solidFill>
                <a:latin typeface="Calibri"/>
                <a:ea typeface="DejaVu Sans"/>
              </a:rPr>
              <a:t>Проект «Сапёр»</a:t>
            </a:r>
            <a:endParaRPr b="0" lang="ru-RU" sz="9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1" name="Скругленный прямоугольник 2"/>
          <p:cNvSpPr/>
          <p:nvPr/>
        </p:nvSpPr>
        <p:spPr>
          <a:xfrm>
            <a:off x="374040" y="8482320"/>
            <a:ext cx="14896800" cy="2373480"/>
          </a:xfrm>
          <a:prstGeom prst="roundRect">
            <a:avLst>
              <a:gd name="adj" fmla="val 29166"/>
            </a:avLst>
          </a:prstGeom>
          <a:solidFill>
            <a:srgbClr val="00402e"/>
          </a:solidFill>
          <a:ln w="0">
            <a:noFill/>
          </a:ln>
        </p:spPr>
        <p:style>
          <a:lnRef idx="0"/>
          <a:fillRef idx="1">
            <a:schemeClr val="accent1"/>
          </a:fillRef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Скругленный прямоугольник 7"/>
          <p:cNvSpPr/>
          <p:nvPr/>
        </p:nvSpPr>
        <p:spPr>
          <a:xfrm>
            <a:off x="1247040" y="361440"/>
            <a:ext cx="16571880" cy="88560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База данных и её таблицы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5" name="" descr=""/>
          <p:cNvPicPr/>
          <p:nvPr/>
        </p:nvPicPr>
        <p:blipFill>
          <a:blip r:embed="rId1"/>
          <a:stretch/>
        </p:blipFill>
        <p:spPr>
          <a:xfrm>
            <a:off x="720000" y="2520000"/>
            <a:ext cx="18359280" cy="647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Скругленный прямоугольник 8"/>
          <p:cNvSpPr/>
          <p:nvPr/>
        </p:nvSpPr>
        <p:spPr>
          <a:xfrm>
            <a:off x="1080000" y="374040"/>
            <a:ext cx="17458920" cy="88560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b">
            <a:noAutofit/>
          </a:bodyPr>
          <a:p>
            <a:pPr algn="ctr">
              <a:lnSpc>
                <a:spcPts val="6999"/>
              </a:lnSpc>
            </a:pPr>
            <a:r>
              <a:rPr b="1" lang="ru-RU" sz="42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Технологии, которые использовались в моём проекте</a:t>
            </a:r>
            <a:endParaRPr b="0" lang="ru-RU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7" name="" descr=""/>
          <p:cNvPicPr/>
          <p:nvPr/>
        </p:nvPicPr>
        <p:blipFill>
          <a:blip r:embed="rId1"/>
          <a:stretch/>
        </p:blipFill>
        <p:spPr>
          <a:xfrm>
            <a:off x="1080000" y="2160000"/>
            <a:ext cx="7739640" cy="4319640"/>
          </a:xfrm>
          <a:prstGeom prst="rect">
            <a:avLst/>
          </a:prstGeom>
          <a:ln w="0">
            <a:noFill/>
          </a:ln>
        </p:spPr>
      </p:pic>
      <p:pic>
        <p:nvPicPr>
          <p:cNvPr id="298" name="" descr=""/>
          <p:cNvPicPr/>
          <p:nvPr/>
        </p:nvPicPr>
        <p:blipFill>
          <a:blip r:embed="rId2"/>
          <a:stretch/>
        </p:blipFill>
        <p:spPr>
          <a:xfrm>
            <a:off x="12055320" y="2376000"/>
            <a:ext cx="6453720" cy="4103640"/>
          </a:xfrm>
          <a:prstGeom prst="rect">
            <a:avLst/>
          </a:prstGeom>
          <a:ln w="0">
            <a:noFill/>
          </a:ln>
        </p:spPr>
      </p:pic>
      <p:pic>
        <p:nvPicPr>
          <p:cNvPr id="299" name="" descr=""/>
          <p:cNvPicPr/>
          <p:nvPr/>
        </p:nvPicPr>
        <p:blipFill>
          <a:blip r:embed="rId3"/>
          <a:stretch/>
        </p:blipFill>
        <p:spPr>
          <a:xfrm>
            <a:off x="6913080" y="7002720"/>
            <a:ext cx="5866560" cy="32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Скругленный прямоугольник 5"/>
          <p:cNvSpPr/>
          <p:nvPr/>
        </p:nvSpPr>
        <p:spPr>
          <a:xfrm>
            <a:off x="2759040" y="2520000"/>
            <a:ext cx="14160240" cy="6949800"/>
          </a:xfrm>
          <a:prstGeom prst="roundRect">
            <a:avLst>
              <a:gd name="adj" fmla="val 63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Текст 10"/>
          <p:cNvSpPr/>
          <p:nvPr/>
        </p:nvSpPr>
        <p:spPr>
          <a:xfrm>
            <a:off x="3420000" y="3060000"/>
            <a:ext cx="12803400" cy="593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r>
              <a:rPr b="1" lang="ru-RU" sz="4200" spc="-1" strike="noStrike">
                <a:solidFill>
                  <a:srgbClr val="1a1919"/>
                </a:solidFill>
                <a:latin typeface="Inter"/>
                <a:ea typeface="Inter"/>
              </a:rPr>
              <a:t>Я считаю, что все поставленные задачи выполнены.</a:t>
            </a: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401"/>
              </a:spcBef>
              <a:tabLst>
                <a:tab algn="l" pos="0"/>
              </a:tabLst>
            </a:pPr>
            <a:endParaRPr b="0" lang="ru-RU" sz="4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3399"/>
              </a:lnSpc>
              <a:spcBef>
                <a:spcPts val="2551"/>
              </a:spcBef>
              <a:tabLst>
                <a:tab algn="l" pos="0"/>
              </a:tabLst>
            </a:pPr>
            <a:r>
              <a:rPr b="1" lang="ru-RU" sz="4400" spc="-1" strike="noStrike">
                <a:solidFill>
                  <a:srgbClr val="1a1919"/>
                </a:solidFill>
                <a:latin typeface="Inter"/>
                <a:ea typeface="Inter"/>
              </a:rPr>
              <a:t>Для развития проекта есть несколько идей</a:t>
            </a:r>
            <a:r>
              <a:rPr b="1" lang="en-US" sz="4400" spc="-1" strike="noStrike">
                <a:solidFill>
                  <a:srgbClr val="1a1919"/>
                </a:solidFill>
                <a:latin typeface="Inter"/>
                <a:ea typeface="Inter"/>
              </a:rPr>
              <a:t>:</a:t>
            </a:r>
            <a:r>
              <a:rPr b="1" lang="ru-RU" sz="4400" spc="-1" strike="noStrike">
                <a:solidFill>
                  <a:srgbClr val="1a1919"/>
                </a:solidFill>
                <a:latin typeface="Inter"/>
                <a:ea typeface="Inter"/>
              </a:rPr>
              <a:t> добавление новых уровней, улучшение графики и добавление звуковых эффектов. Также можно добавить такой функционал как награды, чтобы сделать игру более интересной и увлекательной.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2" name="Номер слайда 1"/>
          <p:cNvSpPr/>
          <p:nvPr/>
        </p:nvSpPr>
        <p:spPr>
          <a:xfrm>
            <a:off x="18410400" y="10492560"/>
            <a:ext cx="10674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8407119-05B5-4FA1-8BCF-4A74A3384988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3" name="Скругленный прямоугольник 1"/>
          <p:cNvSpPr/>
          <p:nvPr/>
        </p:nvSpPr>
        <p:spPr>
          <a:xfrm>
            <a:off x="2818800" y="798840"/>
            <a:ext cx="14160240" cy="161856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Заключение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Номер слайда 1"/>
          <p:cNvSpPr/>
          <p:nvPr/>
        </p:nvSpPr>
        <p:spPr>
          <a:xfrm>
            <a:off x="18410400" y="10492560"/>
            <a:ext cx="10674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364A95B-8EF8-49F4-B319-AD0CCDF65069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5" name="Скругленный прямоугольник 1"/>
          <p:cNvSpPr/>
          <p:nvPr/>
        </p:nvSpPr>
        <p:spPr>
          <a:xfrm>
            <a:off x="2818800" y="4156200"/>
            <a:ext cx="14160240" cy="161856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Спасибо за внимание!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6" name="Изображение 19" descr=""/>
          <p:cNvPicPr/>
          <p:nvPr/>
        </p:nvPicPr>
        <p:blipFill>
          <a:blip r:embed="rId1"/>
          <a:stretch/>
        </p:blipFill>
        <p:spPr>
          <a:xfrm>
            <a:off x="12181320" y="2688480"/>
            <a:ext cx="7887960" cy="8228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Скругленный прямоугольник 16"/>
          <p:cNvSpPr/>
          <p:nvPr/>
        </p:nvSpPr>
        <p:spPr>
          <a:xfrm>
            <a:off x="7020000" y="6226920"/>
            <a:ext cx="12001320" cy="174852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53" name="Скругленный прямоугольник 12"/>
          <p:cNvSpPr/>
          <p:nvPr/>
        </p:nvSpPr>
        <p:spPr>
          <a:xfrm>
            <a:off x="6999480" y="4043880"/>
            <a:ext cx="12001320" cy="177012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54" name="Скругленный прямоугольник 9"/>
          <p:cNvSpPr/>
          <p:nvPr/>
        </p:nvSpPr>
        <p:spPr>
          <a:xfrm>
            <a:off x="6923160" y="792720"/>
            <a:ext cx="12053880" cy="8262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432000" rIns="432000" tIns="0" bIns="0" anchor="t">
            <a:noAutofit/>
          </a:bodyPr>
          <a:p>
            <a:pPr algn="ctr">
              <a:lnSpc>
                <a:spcPts val="4201"/>
              </a:lnSpc>
            </a:pPr>
            <a:r>
              <a:rPr b="1" lang="ru-RU" sz="26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Основные задачи, стоящие перед проектом, включают</a:t>
            </a:r>
            <a:r>
              <a:rPr b="1" lang="en-US" sz="2600" spc="-1" strike="noStrike">
                <a:solidFill>
                  <a:srgbClr val="1a1919"/>
                </a:solidFill>
                <a:latin typeface="Inter SemiBold"/>
                <a:ea typeface="Inter SemiBold"/>
              </a:rPr>
              <a:t>:</a:t>
            </a:r>
            <a:endParaRPr b="0" lang="ru-RU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Скругленный прямоугольник 20"/>
          <p:cNvSpPr/>
          <p:nvPr/>
        </p:nvSpPr>
        <p:spPr>
          <a:xfrm>
            <a:off x="7023600" y="1819440"/>
            <a:ext cx="12055320" cy="177516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56" name="Скругленный прямоугольник 11"/>
          <p:cNvSpPr/>
          <p:nvPr/>
        </p:nvSpPr>
        <p:spPr>
          <a:xfrm>
            <a:off x="826920" y="798120"/>
            <a:ext cx="5934960" cy="826200"/>
          </a:xfrm>
          <a:prstGeom prst="roundRect">
            <a:avLst>
              <a:gd name="adj" fmla="val 50000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360000" rIns="0" tIns="0" bIns="0" anchor="ctr">
            <a:noAutofit/>
          </a:bodyPr>
          <a:p>
            <a:pPr>
              <a:lnSpc>
                <a:spcPct val="100000"/>
              </a:lnSpc>
              <a:spcBef>
                <a:spcPts val="1624"/>
              </a:spcBef>
            </a:pPr>
            <a:r>
              <a:rPr b="1" lang="ru-RU" sz="4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Идея проекта</a:t>
            </a:r>
            <a:r>
              <a:rPr b="1" lang="en-US" sz="4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: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Текст 21"/>
          <p:cNvSpPr/>
          <p:nvPr/>
        </p:nvSpPr>
        <p:spPr>
          <a:xfrm>
            <a:off x="7437240" y="2130480"/>
            <a:ext cx="10587240" cy="574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Создать простой, понятный и удобный графический интерфейс для игрока. 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8" name="Текст 21"/>
          <p:cNvSpPr/>
          <p:nvPr/>
        </p:nvSpPr>
        <p:spPr>
          <a:xfrm>
            <a:off x="7437240" y="4671000"/>
            <a:ext cx="9522720" cy="574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Реализовать игровой процесс.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9" name="Текст 21"/>
          <p:cNvSpPr/>
          <p:nvPr/>
        </p:nvSpPr>
        <p:spPr>
          <a:xfrm>
            <a:off x="7380000" y="6300000"/>
            <a:ext cx="9522720" cy="574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Реализовать функцию для работы с базой данных, чтобы вести статистику о победах игрока.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0" name="Номер слайда 1"/>
          <p:cNvSpPr/>
          <p:nvPr/>
        </p:nvSpPr>
        <p:spPr>
          <a:xfrm>
            <a:off x="18410400" y="10492560"/>
            <a:ext cx="10674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1DCAB7A1-47EF-4160-B14B-4CAA21FE22B3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1" name="Скругленный прямоугольник 3"/>
          <p:cNvSpPr/>
          <p:nvPr/>
        </p:nvSpPr>
        <p:spPr>
          <a:xfrm>
            <a:off x="826920" y="1799280"/>
            <a:ext cx="5920560" cy="8566560"/>
          </a:xfrm>
          <a:prstGeom prst="roundRect">
            <a:avLst>
              <a:gd name="adj" fmla="val 8485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144000" bIns="144000" anchor="t">
            <a:noAutofit/>
          </a:bodyPr>
          <a:p>
            <a:pPr>
              <a:lnSpc>
                <a:spcPts val="6999"/>
              </a:lnSpc>
            </a:pPr>
            <a:r>
              <a:rPr b="1" lang="ru-RU" sz="48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Создать игру «Сапёр», которая включает в себя новые режимы игры разнообразные по сложности.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6999"/>
              </a:lnSpc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Скругленный прямоугольник 1"/>
          <p:cNvSpPr/>
          <p:nvPr/>
        </p:nvSpPr>
        <p:spPr>
          <a:xfrm>
            <a:off x="7020000" y="8460000"/>
            <a:ext cx="11907360" cy="1876320"/>
          </a:xfrm>
          <a:prstGeom prst="roundRect">
            <a:avLst>
              <a:gd name="adj" fmla="val 18639"/>
            </a:avLst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63" name="Текст 21"/>
          <p:cNvSpPr/>
          <p:nvPr/>
        </p:nvSpPr>
        <p:spPr>
          <a:xfrm>
            <a:off x="7380000" y="8820000"/>
            <a:ext cx="11620800" cy="4986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1" lang="ru-RU" sz="3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Позволить игроку выбирать разные режимы игры и различные фоновые картинки.</a:t>
            </a:r>
            <a:endParaRPr b="0" lang="ru-RU" sz="3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1"/>
          <p:cNvSpPr/>
          <p:nvPr/>
        </p:nvSpPr>
        <p:spPr>
          <a:xfrm>
            <a:off x="1486800" y="4034160"/>
            <a:ext cx="8411400" cy="404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ts val="6999"/>
              </a:lnSpc>
            </a:pPr>
            <a:r>
              <a:rPr b="1" lang="ru-RU" sz="6000" spc="-1" strike="noStrike">
                <a:solidFill>
                  <a:schemeClr val="accent2">
                    <a:lumMod val="40000"/>
                    <a:lumOff val="60000"/>
                  </a:schemeClr>
                </a:solidFill>
                <a:latin typeface="Inter SemiBold"/>
                <a:ea typeface="Inter SemiBold"/>
              </a:rPr>
              <a:t>А теперь перейдём к функционалу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5" name="Скругленный прямоугольник 2"/>
          <p:cNvSpPr/>
          <p:nvPr/>
        </p:nvSpPr>
        <p:spPr>
          <a:xfrm>
            <a:off x="11603880" y="5313600"/>
            <a:ext cx="8040240" cy="5844960"/>
          </a:xfrm>
          <a:prstGeom prst="roundRect">
            <a:avLst>
              <a:gd name="adj" fmla="val 29166"/>
            </a:avLst>
          </a:prstGeom>
          <a:solidFill>
            <a:srgbClr val="00402e"/>
          </a:solidFill>
          <a:ln w="0">
            <a:noFill/>
          </a:ln>
        </p:spPr>
        <p:style>
          <a:lnRef idx="0"/>
          <a:fillRef idx="1">
            <a:schemeClr val="accent1"/>
          </a:fillRef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266" name="Изображение 3" descr=""/>
          <p:cNvPicPr/>
          <p:nvPr/>
        </p:nvPicPr>
        <p:blipFill>
          <a:blip r:embed="rId1"/>
          <a:stretch/>
        </p:blipFill>
        <p:spPr>
          <a:xfrm flipH="1">
            <a:off x="11605320" y="4033440"/>
            <a:ext cx="7270560" cy="6593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Замещающая рамка рисунка 2" descr=""/>
          <p:cNvPicPr/>
          <p:nvPr/>
        </p:nvPicPr>
        <p:blipFill>
          <a:blip r:embed="rId1"/>
          <a:stretch/>
        </p:blipFill>
        <p:spPr>
          <a:xfrm>
            <a:off x="4860000" y="2340000"/>
            <a:ext cx="10069200" cy="8303040"/>
          </a:xfrm>
          <a:prstGeom prst="rect">
            <a:avLst/>
          </a:prstGeom>
          <a:ln w="0">
            <a:noFill/>
          </a:ln>
        </p:spPr>
      </p:pic>
      <p:sp>
        <p:nvSpPr>
          <p:cNvPr id="268" name="Скругленный прямоугольник 11"/>
          <p:cNvSpPr/>
          <p:nvPr/>
        </p:nvSpPr>
        <p:spPr>
          <a:xfrm>
            <a:off x="1991520" y="540000"/>
            <a:ext cx="15650640" cy="119736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перемещаться из главного окна в другие окна.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Num" idx="7"/>
          </p:nvPr>
        </p:nvSpPr>
        <p:spPr>
          <a:xfrm>
            <a:off x="20520000" y="9720000"/>
            <a:ext cx="1067400" cy="4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0" name="Скругленный прямоугольник 11"/>
          <p:cNvSpPr/>
          <p:nvPr/>
        </p:nvSpPr>
        <p:spPr>
          <a:xfrm>
            <a:off x="2819520" y="509760"/>
            <a:ext cx="14184000" cy="119736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60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выбирать разные по сложности режимы игры.</a:t>
            </a:r>
            <a:endParaRPr b="0" lang="ru-RU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1" name="Изображение 1" descr=""/>
          <p:cNvPicPr/>
          <p:nvPr/>
        </p:nvPicPr>
        <p:blipFill>
          <a:blip r:embed="rId1"/>
          <a:stretch/>
        </p:blipFill>
        <p:spPr>
          <a:xfrm>
            <a:off x="4787280" y="2292480"/>
            <a:ext cx="10248840" cy="843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Num" idx="8"/>
          </p:nvPr>
        </p:nvSpPr>
        <p:spPr>
          <a:xfrm>
            <a:off x="18730440" y="10492920"/>
            <a:ext cx="1067400" cy="4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273" name="Замещающая рамка рисунка 2" descr=""/>
          <p:cNvPicPr/>
          <p:nvPr/>
        </p:nvPicPr>
        <p:blipFill>
          <a:blip r:embed="rId1"/>
          <a:stretch/>
        </p:blipFill>
        <p:spPr>
          <a:xfrm>
            <a:off x="4853880" y="2166480"/>
            <a:ext cx="10613160" cy="8750880"/>
          </a:xfrm>
          <a:prstGeom prst="rect">
            <a:avLst/>
          </a:prstGeom>
          <a:ln w="0">
            <a:noFill/>
          </a:ln>
        </p:spPr>
      </p:pic>
      <p:sp>
        <p:nvSpPr>
          <p:cNvPr id="274" name="Скругленный прямоугольник 4"/>
          <p:cNvSpPr/>
          <p:nvPr/>
        </p:nvSpPr>
        <p:spPr>
          <a:xfrm>
            <a:off x="360000" y="540000"/>
            <a:ext cx="19078920" cy="119736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4800" spc="-1" strike="noStrike">
                <a:solidFill>
                  <a:schemeClr val="lt1"/>
                </a:solidFill>
                <a:latin typeface="Inter SemiBold"/>
                <a:ea typeface="Inter SemiBold"/>
              </a:rPr>
              <a:t>Игрок может отслеживать свой результат и ставить новые рекорды среди других игроков. </a:t>
            </a:r>
            <a:endParaRPr b="0" lang="ru-RU" sz="4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ldNum" idx="9"/>
          </p:nvPr>
        </p:nvSpPr>
        <p:spPr>
          <a:xfrm>
            <a:off x="18730440" y="10492920"/>
            <a:ext cx="1067400" cy="4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6" name="Скругленный прямоугольник 11"/>
          <p:cNvSpPr/>
          <p:nvPr/>
        </p:nvSpPr>
        <p:spPr>
          <a:xfrm>
            <a:off x="2158200" y="492840"/>
            <a:ext cx="16004880" cy="1197360"/>
          </a:xfrm>
          <a:prstGeom prst="roundRect">
            <a:avLst>
              <a:gd name="adj" fmla="val 50000"/>
            </a:avLst>
          </a:prstGeom>
          <a:solidFill>
            <a:srgbClr val="00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ru-RU" sz="4000" spc="-1" strike="noStrike">
                <a:solidFill>
                  <a:srgbClr val="ffffff"/>
                </a:solidFill>
                <a:latin typeface="Inter SemiBold"/>
                <a:ea typeface="Inter SemiBold"/>
              </a:rPr>
              <a:t>Игрок может выбирать фоновую картинку из предложенных вариантов или загрузить свою. Также он может выбрать цвет текста.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7" name="Замещающая рамка рисунка 3" descr=""/>
          <p:cNvPicPr/>
          <p:nvPr/>
        </p:nvPicPr>
        <p:blipFill>
          <a:blip r:embed="rId1"/>
          <a:stretch/>
        </p:blipFill>
        <p:spPr>
          <a:xfrm>
            <a:off x="4987440" y="2124720"/>
            <a:ext cx="10347120" cy="8532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Скругленный прямоугольник 21"/>
          <p:cNvSpPr/>
          <p:nvPr/>
        </p:nvSpPr>
        <p:spPr>
          <a:xfrm>
            <a:off x="9965520" y="2203920"/>
            <a:ext cx="7853400" cy="128880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79" name="Скругленный прямоугольник 5"/>
          <p:cNvSpPr/>
          <p:nvPr/>
        </p:nvSpPr>
        <p:spPr>
          <a:xfrm>
            <a:off x="1278000" y="2203920"/>
            <a:ext cx="7360920" cy="128880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80" name="Текст 21"/>
          <p:cNvSpPr/>
          <p:nvPr/>
        </p:nvSpPr>
        <p:spPr>
          <a:xfrm>
            <a:off x="1247040" y="2376000"/>
            <a:ext cx="7031880" cy="2264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до начала игры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1" name="Текст 21"/>
          <p:cNvSpPr/>
          <p:nvPr/>
        </p:nvSpPr>
        <p:spPr>
          <a:xfrm>
            <a:off x="9966240" y="2376000"/>
            <a:ext cx="7672680" cy="574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в процессе игры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2" name="Номер слайда 1"/>
          <p:cNvSpPr/>
          <p:nvPr/>
        </p:nvSpPr>
        <p:spPr>
          <a:xfrm>
            <a:off x="18410400" y="10492560"/>
            <a:ext cx="10674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01539C96-02B1-4AC7-A491-04DEFEED5D58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3" name="Скругленный прямоугольник 9"/>
          <p:cNvSpPr/>
          <p:nvPr/>
        </p:nvSpPr>
        <p:spPr>
          <a:xfrm>
            <a:off x="1247040" y="361440"/>
            <a:ext cx="16571880" cy="88560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Геймплей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4" name="Замещающая рамка рисунка 1" descr=""/>
          <p:cNvPicPr/>
          <p:nvPr/>
        </p:nvPicPr>
        <p:blipFill>
          <a:blip r:embed="rId1"/>
          <a:stretch/>
        </p:blipFill>
        <p:spPr>
          <a:xfrm>
            <a:off x="1205280" y="3821400"/>
            <a:ext cx="7433640" cy="6426720"/>
          </a:xfrm>
          <a:prstGeom prst="rect">
            <a:avLst/>
          </a:prstGeom>
          <a:ln w="0">
            <a:noFill/>
          </a:ln>
        </p:spPr>
      </p:pic>
      <p:pic>
        <p:nvPicPr>
          <p:cNvPr id="285" name="Замещающая рамка рисунка 2" descr=""/>
          <p:cNvPicPr/>
          <p:nvPr/>
        </p:nvPicPr>
        <p:blipFill>
          <a:blip r:embed="rId2"/>
          <a:stretch/>
        </p:blipFill>
        <p:spPr>
          <a:xfrm>
            <a:off x="9966240" y="3824640"/>
            <a:ext cx="7852680" cy="642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Скругленный прямоугольник 21"/>
          <p:cNvSpPr/>
          <p:nvPr/>
        </p:nvSpPr>
        <p:spPr>
          <a:xfrm>
            <a:off x="9966240" y="2203920"/>
            <a:ext cx="7852680" cy="128880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87" name="Скругленный прямоугольник 5"/>
          <p:cNvSpPr/>
          <p:nvPr/>
        </p:nvSpPr>
        <p:spPr>
          <a:xfrm>
            <a:off x="1247040" y="2203920"/>
            <a:ext cx="7571880" cy="1288800"/>
          </a:xfrm>
          <a:prstGeom prst="roundRect">
            <a:avLst>
              <a:gd name="adj" fmla="val 84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88" name="Текст 21"/>
          <p:cNvSpPr/>
          <p:nvPr/>
        </p:nvSpPr>
        <p:spPr>
          <a:xfrm>
            <a:off x="1980000" y="2376000"/>
            <a:ext cx="5981400" cy="2264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при проигрыше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 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ts val="4000"/>
              </a:lnSpc>
              <a:tabLst>
                <a:tab algn="l" pos="0"/>
              </a:tabLst>
            </a:pP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9" name="Текст 21"/>
          <p:cNvSpPr/>
          <p:nvPr/>
        </p:nvSpPr>
        <p:spPr>
          <a:xfrm rot="21576000">
            <a:off x="10620720" y="2361960"/>
            <a:ext cx="6385320" cy="574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Как выглядит поле при 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ts val="4000"/>
              </a:lnSpc>
              <a:tabLst>
                <a:tab algn="l" pos="0"/>
              </a:tabLst>
            </a:pPr>
            <a:r>
              <a:rPr b="1" lang="ru-RU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победе</a:t>
            </a:r>
            <a:r>
              <a:rPr b="1" lang="en-US" sz="3600" spc="-1" strike="noStrike">
                <a:solidFill>
                  <a:srgbClr val="000000"/>
                </a:solidFill>
                <a:latin typeface="Inter SemiBold"/>
                <a:ea typeface="Inter SemiBold"/>
              </a:rPr>
              <a:t>:</a:t>
            </a:r>
            <a:endParaRPr b="0" lang="ru-RU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0" name="Номер слайда 1"/>
          <p:cNvSpPr/>
          <p:nvPr/>
        </p:nvSpPr>
        <p:spPr>
          <a:xfrm>
            <a:off x="18410400" y="10492560"/>
            <a:ext cx="10674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6D669ED-9585-4D50-B7E1-3E4693C94A2D}" type="slidenum">
              <a:rPr b="0" lang="ru-RU" sz="1600" spc="-1" strike="noStrike">
                <a:solidFill>
                  <a:schemeClr val="accent6"/>
                </a:solidFill>
                <a:latin typeface="Inter"/>
                <a:ea typeface="Inter"/>
              </a:rPr>
              <a:t>&lt;номер&gt;</a:t>
            </a:fld>
            <a:endParaRPr b="0" lang="ru-RU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1" name="Скругленный прямоугольник 9"/>
          <p:cNvSpPr/>
          <p:nvPr/>
        </p:nvSpPr>
        <p:spPr>
          <a:xfrm>
            <a:off x="1247040" y="361440"/>
            <a:ext cx="16571880" cy="885600"/>
          </a:xfrm>
          <a:prstGeom prst="roundRect">
            <a:avLst>
              <a:gd name="adj" fmla="val 30536"/>
            </a:avLst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288000" rIns="288000" tIns="0" bIns="0" anchor="ctr">
            <a:noAutofit/>
          </a:bodyPr>
          <a:p>
            <a:pPr algn="ctr">
              <a:lnSpc>
                <a:spcPts val="6999"/>
              </a:lnSpc>
            </a:pPr>
            <a:r>
              <a:rPr b="1" lang="ru-RU" sz="6000" spc="-1" strike="noStrike">
                <a:solidFill>
                  <a:srgbClr val="00402e"/>
                </a:solidFill>
                <a:latin typeface="Inter SemiBold"/>
                <a:ea typeface="Inter SemiBold"/>
              </a:rPr>
              <a:t>Геймплей</a:t>
            </a:r>
            <a:endParaRPr b="0" lang="ru-RU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2" name="Замещающая рамка рисунка 17" descr=""/>
          <p:cNvPicPr/>
          <p:nvPr/>
        </p:nvPicPr>
        <p:blipFill>
          <a:blip r:embed="rId1"/>
          <a:stretch/>
        </p:blipFill>
        <p:spPr>
          <a:xfrm>
            <a:off x="1247040" y="3859560"/>
            <a:ext cx="7571880" cy="6087600"/>
          </a:xfrm>
          <a:prstGeom prst="rect">
            <a:avLst/>
          </a:prstGeom>
          <a:ln w="0">
            <a:noFill/>
          </a:ln>
        </p:spPr>
      </p:pic>
      <p:pic>
        <p:nvPicPr>
          <p:cNvPr id="293" name="Замещающая рамка рисунка 34" descr=""/>
          <p:cNvPicPr/>
          <p:nvPr/>
        </p:nvPicPr>
        <p:blipFill>
          <a:blip r:embed="rId2"/>
          <a:stretch/>
        </p:blipFill>
        <p:spPr>
          <a:xfrm>
            <a:off x="10080000" y="3859560"/>
            <a:ext cx="7655400" cy="610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Тема Office">
  <a:themeElements>
    <a:clrScheme name="Пользовательские 4">
      <a:dk1>
        <a:srgbClr val="1a1919"/>
      </a:dk1>
      <a:lt1>
        <a:srgbClr val="ffffff"/>
      </a:lt1>
      <a:dk2>
        <a:srgbClr val="757675"/>
      </a:dk2>
      <a:lt2>
        <a:srgbClr val="ffffff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97999c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</TotalTime>
  <Application>LibreOffice/7.5.1.2$Windows_X86_64 LibreOffice_project/fcbaee479e84c6cd81291587d2ee68cba099e129</Application>
  <AppVersion>15.0000</AppVersion>
  <Words>1571</Words>
  <Paragraphs>77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2022-06-09T14:50:00Z</dcterms:created>
  <dc:creator>Microsoft Office User</dc:creator>
  <dc:description/>
  <dc:language>ru-RU</dc:language>
  <cp:lastModifiedBy/>
  <dcterms:modified xsi:type="dcterms:W3CDTF">2024-11-20T21:34:43Z</dcterms:modified>
  <cp:revision>91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0714D61C50FD4BD5A61198A07F043EE5_12</vt:lpwstr>
  </property>
  <property fmtid="{D5CDD505-2E9C-101B-9397-08002B2CF9AE}" pid="3" name="KSOProductBuildVer">
    <vt:lpwstr>1049-12.2.0.18586</vt:lpwstr>
  </property>
  <property fmtid="{D5CDD505-2E9C-101B-9397-08002B2CF9AE}" pid="4" name="Notes">
    <vt:i4>3</vt:i4>
  </property>
  <property fmtid="{D5CDD505-2E9C-101B-9397-08002B2CF9AE}" pid="5" name="PresentationFormat">
    <vt:lpwstr>Произвольный</vt:lpwstr>
  </property>
  <property fmtid="{D5CDD505-2E9C-101B-9397-08002B2CF9AE}" pid="6" name="Slides">
    <vt:i4>12</vt:i4>
  </property>
</Properties>
</file>